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7" r:id="rId5"/>
    <p:sldId id="268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95" r:id="rId16"/>
    <p:sldId id="274" r:id="rId17"/>
    <p:sldId id="273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8" r:id="rId26"/>
    <p:sldId id="289" r:id="rId27"/>
    <p:sldId id="290" r:id="rId28"/>
    <p:sldId id="291" r:id="rId29"/>
    <p:sldId id="282" r:id="rId30"/>
    <p:sldId id="283" r:id="rId31"/>
    <p:sldId id="284" r:id="rId32"/>
    <p:sldId id="285" r:id="rId33"/>
    <p:sldId id="286" r:id="rId34"/>
    <p:sldId id="287" r:id="rId35"/>
    <p:sldId id="293" r:id="rId36"/>
    <p:sldId id="29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User" initials="U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horzBarState="maximized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1"/>
        <p:guide pos="383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commentAuthors" Target="commentAuthors.xml"  /><Relationship Id="rId39" Type="http://schemas.openxmlformats.org/officeDocument/2006/relationships/presProps" Target="presProps.xml"  /><Relationship Id="rId4" Type="http://schemas.openxmlformats.org/officeDocument/2006/relationships/slide" Target="slides/slide3.xml"  /><Relationship Id="rId40" Type="http://schemas.openxmlformats.org/officeDocument/2006/relationships/viewProps" Target="viewProps.xml"  /><Relationship Id="rId41" Type="http://schemas.openxmlformats.org/officeDocument/2006/relationships/theme" Target="theme/theme1.xml"  /><Relationship Id="rId42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gif"  /><Relationship Id="rId4" Type="http://schemas.openxmlformats.org/officeDocument/2006/relationships/image" Target="../media/image32.png"  /><Relationship Id="rId5" Type="http://schemas.openxmlformats.org/officeDocument/2006/relationships/image" Target="../media/image2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developer.mozilla.org/ko/" TargetMode="External" /><Relationship Id="rId3" Type="http://schemas.openxmlformats.org/officeDocument/2006/relationships/hyperlink" Target="https://www.w3schools.com/" TargetMode="External" /><Relationship Id="rId4" Type="http://schemas.openxmlformats.org/officeDocument/2006/relationships/hyperlink" Target="http://www.tcpschool.com/" TargetMode="External" /><Relationship Id="rId5" Type="http://schemas.openxmlformats.org/officeDocument/2006/relationships/hyperlink" Target="https://stackoverflow.com/" TargetMode="External" /><Relationship Id="rId6" Type="http://schemas.openxmlformats.org/officeDocument/2006/relationships/hyperlink" Target="https://jsbin.com/?html,css,js,console,output" TargetMode="External"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developer.mozilla.org/ko/docs/Web/HTML/Element/Input#%EC%86%8D%EC%84%B1" TargetMode="External" /><Relationship Id="rId3" Type="http://schemas.openxmlformats.org/officeDocument/2006/relationships/hyperlink" Target="https://developer.mozilla.org/ko/docs/Web/HTML/Element/Input#%EC%86%8D%EC%84%B1" TargetMode="External"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1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14" Type="http://schemas.openxmlformats.org/officeDocument/2006/relationships/image" Target="../media/image15.pn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>
            <a:spLocks noChangeAspect="1"/>
          </p:cNvSpPr>
          <p:nvPr/>
        </p:nvSpPr>
        <p:spPr>
          <a:xfrm>
            <a:off x="3958593" y="1291592"/>
            <a:ext cx="4274814" cy="427481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5000">
                <a:latin typeface="Noto Sans CJK KR"/>
                <a:ea typeface="Noto Sans CJK KR"/>
              </a:rPr>
              <a:t>HTML</a:t>
            </a:r>
            <a:endParaRPr lang="en-US" altLang="ko-KR" sz="5000">
              <a:latin typeface="Noto Sans CJK KR"/>
              <a:ea typeface="Noto Sans CJK KR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9837490" y="5566406"/>
            <a:ext cx="1673308" cy="36393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Noto Sans CJK KR"/>
                <a:ea typeface="Noto Sans CJK KR"/>
              </a:rPr>
              <a:t>김은서</a:t>
            </a:r>
            <a:r>
              <a:rPr lang="en-US" altLang="ko-KR">
                <a:solidFill>
                  <a:schemeClr val="dk1"/>
                </a:solidFill>
                <a:latin typeface="Noto Sans CJK KR"/>
                <a:ea typeface="Noto Sans CJK KR"/>
              </a:rPr>
              <a:t>,</a:t>
            </a:r>
            <a:r>
              <a:rPr lang="ko-KR" altLang="en-US">
                <a:solidFill>
                  <a:schemeClr val="dk1"/>
                </a:solidFill>
                <a:latin typeface="Noto Sans CJK KR"/>
                <a:ea typeface="Noto Sans CJK KR"/>
              </a:rPr>
              <a:t> 용수진</a:t>
            </a:r>
            <a:endParaRPr lang="ko-KR" altLang="en-US">
              <a:solidFill>
                <a:schemeClr val="dk1"/>
              </a:solidFill>
              <a:latin typeface="Noto Sans CJK KR"/>
              <a:ea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561678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3" y="2049660"/>
            <a:ext cx="5308242" cy="275867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5" name=""/>
          <p:cNvSpPr txBox="1"/>
          <p:nvPr/>
        </p:nvSpPr>
        <p:spPr>
          <a:xfrm>
            <a:off x="551303" y="338709"/>
            <a:ext cx="3073912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HTML Attribute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6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814" y="1935350"/>
            <a:ext cx="5601185" cy="2987298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80800" y="2078237"/>
            <a:ext cx="4959896" cy="27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5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3" y="338709"/>
            <a:ext cx="3073912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HTML Attribute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3" y="1301748"/>
            <a:ext cx="11089394" cy="5238751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2134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3" y="338709"/>
            <a:ext cx="3226312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HTML Comment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"/>
          <p:cNvSpPr txBox="1"/>
          <p:nvPr/>
        </p:nvSpPr>
        <p:spPr>
          <a:xfrm>
            <a:off x="551303" y="1407582"/>
            <a:ext cx="5159798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 </a:t>
            </a:r>
            <a:r>
              <a:rPr lang="ko-KR" altLang="en-US">
                <a:latin typeface="Noto Sans CJK KR"/>
                <a:ea typeface="Noto Sans CJK KR"/>
              </a:rPr>
              <a:t>작성 되어 있는 코드를 브라우저에 뜨지 않도록 무시</a:t>
            </a:r>
            <a:endParaRPr lang="ko-KR" altLang="en-US">
              <a:latin typeface="Noto Sans CJK KR"/>
              <a:ea typeface="Noto Sans CJK K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7215" y="2641933"/>
            <a:ext cx="7690184" cy="3711848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8" name=""/>
          <p:cNvSpPr txBox="1"/>
          <p:nvPr/>
        </p:nvSpPr>
        <p:spPr>
          <a:xfrm>
            <a:off x="551302" y="2031998"/>
            <a:ext cx="2302388" cy="36639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</a:t>
            </a:r>
            <a:r>
              <a:rPr lang="ko-KR" altLang="en-US">
                <a:latin typeface="Noto Sans CJK KR"/>
                <a:ea typeface="Noto Sans CJK KR"/>
              </a:rPr>
              <a:t>민감한 정보는 작성 </a:t>
            </a:r>
            <a:r>
              <a:rPr lang="en-US" altLang="ko-KR">
                <a:latin typeface="Noto Sans CJK KR"/>
                <a:ea typeface="Noto Sans CJK KR"/>
              </a:rPr>
              <a:t>X</a:t>
            </a:r>
            <a:endParaRPr lang="en-US" altLang="ko-KR">
              <a:latin typeface="Noto Sans CJK KR"/>
              <a:ea typeface="Noto Sans CJK KR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6727313" y="1417823"/>
            <a:ext cx="5464687" cy="3621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 &lt;!</a:t>
            </a:r>
            <a:r>
              <a:rPr lang="ko-KR" altLang="en-US">
                <a:latin typeface="Noto Sans CJK KR"/>
                <a:ea typeface="Noto Sans CJK KR"/>
              </a:rPr>
              <a:t> </a:t>
            </a:r>
            <a:r>
              <a:rPr lang="en-US" altLang="ko-KR">
                <a:latin typeface="Noto Sans CJK KR"/>
                <a:ea typeface="Noto Sans CJK KR"/>
              </a:rPr>
              <a:t>--</a:t>
            </a:r>
            <a:r>
              <a:rPr lang="ko-KR" altLang="en-US">
                <a:latin typeface="Noto Sans CJK KR"/>
                <a:ea typeface="Noto Sans CJK KR"/>
              </a:rPr>
              <a:t>  </a:t>
            </a:r>
            <a:r>
              <a:rPr lang="en-US" altLang="ko-KR">
                <a:latin typeface="Noto Sans CJK KR"/>
                <a:ea typeface="Noto Sans CJK KR"/>
              </a:rPr>
              <a:t>--&gt;</a:t>
            </a:r>
            <a:endParaRPr lang="en-US" altLang="ko-KR">
              <a:latin typeface="Noto Sans CJK KR"/>
              <a:ea typeface="Noto Sans CJK KR"/>
            </a:endParaRPr>
          </a:p>
        </p:txBody>
      </p:sp>
      <p:pic>
        <p:nvPicPr>
          <p:cNvPr id="13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511222" y="1411387"/>
            <a:ext cx="9186188" cy="51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4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3" y="338709"/>
            <a:ext cx="2292862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Boilerplate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" name=""/>
          <p:cNvSpPr txBox="1"/>
          <p:nvPr/>
        </p:nvSpPr>
        <p:spPr>
          <a:xfrm>
            <a:off x="551303" y="1407582"/>
            <a:ext cx="3907684" cy="90402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 </a:t>
            </a:r>
            <a:r>
              <a:rPr lang="ko-KR" altLang="en-US">
                <a:latin typeface="Noto Sans CJK KR"/>
                <a:ea typeface="Noto Sans CJK KR"/>
              </a:rPr>
              <a:t>최소한의 변경으로 여러곳에서 재사용</a:t>
            </a:r>
            <a:endParaRPr lang="ko-KR" altLang="en-US">
              <a:latin typeface="Noto Sans CJK KR"/>
              <a:ea typeface="Noto Sans CJK KR"/>
            </a:endParaRPr>
          </a:p>
          <a:p>
            <a:pPr>
              <a:defRPr/>
            </a:pPr>
            <a:endParaRPr lang="ko-KR" altLang="en-US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</a:t>
            </a:r>
            <a:r>
              <a:rPr lang="ko-KR" altLang="en-US">
                <a:latin typeface="Noto Sans CJK KR"/>
                <a:ea typeface="Noto Sans CJK KR"/>
              </a:rPr>
              <a:t> 반복적으로 비슷한 형태를 띄는 코드</a:t>
            </a:r>
            <a:endParaRPr lang="ko-KR" altLang="en-US">
              <a:latin typeface="Noto Sans CJK KR"/>
              <a:ea typeface="Noto Sans CJK KR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3" y="2428027"/>
            <a:ext cx="7807047" cy="415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731493" y="3003629"/>
            <a:ext cx="10729014" cy="8520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000" b="1">
                <a:latin typeface="Noto Sans CJK KR"/>
                <a:ea typeface="Noto Sans CJK KR"/>
              </a:rPr>
              <a:t>Block Level       </a:t>
            </a:r>
            <a:r>
              <a:rPr lang="en-US" altLang="ko-KR" sz="5000" b="1">
                <a:solidFill>
                  <a:srgbClr val="ff0000"/>
                </a:solidFill>
                <a:latin typeface="Noto Sans CJK KR"/>
                <a:ea typeface="Noto Sans CJK KR"/>
              </a:rPr>
              <a:t>VS</a:t>
            </a:r>
            <a:r>
              <a:rPr lang="en-US" altLang="ko-KR" sz="5000" b="1">
                <a:latin typeface="Noto Sans CJK KR"/>
                <a:ea typeface="Noto Sans CJK KR"/>
              </a:rPr>
              <a:t>        Inline Level</a:t>
            </a:r>
            <a:endParaRPr lang="en-US" altLang="ko-KR" sz="5000" b="1">
              <a:latin typeface="Noto Sans CJK KR"/>
              <a:ea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896127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2" y="338709"/>
            <a:ext cx="2330963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Block Level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92215" y="2142991"/>
            <a:ext cx="4401872" cy="4401872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4252" y="2142991"/>
            <a:ext cx="3868527" cy="4401872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551302" y="1407582"/>
            <a:ext cx="4740788" cy="36216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부모 요소의 전체 공간을 차지하여 블록 생성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302" y="1157680"/>
            <a:ext cx="9897807" cy="5567516"/>
          </a:xfrm>
          <a:prstGeom prst="rect">
            <a:avLst/>
          </a:prstGeom>
          <a:ln w="38100">
            <a:noFill/>
          </a:ln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93156" y="93456"/>
            <a:ext cx="3996764" cy="21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6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2" y="338709"/>
            <a:ext cx="2340488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Block Level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2" y="1411387"/>
            <a:ext cx="8382000" cy="4714875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10" name=""/>
          <p:cNvSpPr txBox="1"/>
          <p:nvPr/>
        </p:nvSpPr>
        <p:spPr>
          <a:xfrm>
            <a:off x="8462010" y="1307041"/>
            <a:ext cx="471292" cy="608541"/>
          </a:xfrm>
          <a:prstGeom prst="rect">
            <a:avLst/>
          </a:prstGeom>
        </p:spPr>
        <p:txBody>
          <a:bodyPr vert="eaVert" wrap="square">
            <a:spAutoFit/>
          </a:bodyPr>
          <a:p>
            <a:pPr>
              <a:defRPr/>
            </a:pPr>
            <a:endParaRPr lang="en-US" altLang="ko-KR"/>
          </a:p>
        </p:txBody>
      </p:sp>
      <p:sp>
        <p:nvSpPr>
          <p:cNvPr id="14" name=""/>
          <p:cNvSpPr txBox="1"/>
          <p:nvPr/>
        </p:nvSpPr>
        <p:spPr>
          <a:xfrm>
            <a:off x="9165168" y="3177110"/>
            <a:ext cx="3969173" cy="11834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※ </a:t>
            </a:r>
            <a:r>
              <a:rPr lang="ko-KR" altLang="en-US">
                <a:latin typeface="Noto Sans CJK KR"/>
                <a:ea typeface="Noto Sans CJK KR"/>
              </a:rPr>
              <a:t>주의</a:t>
            </a:r>
            <a:endParaRPr lang="ko-KR" altLang="en-US">
              <a:latin typeface="Noto Sans CJK KR"/>
              <a:ea typeface="Noto Sans CJK KR"/>
            </a:endParaRPr>
          </a:p>
          <a:p>
            <a:pPr>
              <a:defRPr/>
            </a:pPr>
            <a:endParaRPr lang="ko-KR" altLang="en-US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</a:t>
            </a:r>
            <a:r>
              <a:rPr lang="ko-KR" altLang="en-US">
                <a:latin typeface="Noto Sans CJK KR"/>
                <a:ea typeface="Noto Sans CJK KR"/>
              </a:rPr>
              <a:t> </a:t>
            </a:r>
            <a:r>
              <a:rPr lang="en-US" altLang="ko-KR">
                <a:latin typeface="Noto Sans CJK KR"/>
                <a:ea typeface="Noto Sans CJK KR"/>
              </a:rPr>
              <a:t>h </a:t>
            </a:r>
            <a:r>
              <a:rPr lang="ko-KR" altLang="en-US">
                <a:latin typeface="Noto Sans CJK KR"/>
                <a:ea typeface="Noto Sans CJK KR"/>
              </a:rPr>
              <a:t>태그는 제목 태그</a:t>
            </a:r>
            <a:endParaRPr lang="ko-KR" altLang="en-US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   =&gt; </a:t>
            </a:r>
            <a:r>
              <a:rPr lang="ko-KR" altLang="en-US">
                <a:latin typeface="Noto Sans CJK KR"/>
                <a:ea typeface="Noto Sans CJK KR"/>
              </a:rPr>
              <a:t> 글자 크기 속성 </a:t>
            </a:r>
            <a:r>
              <a:rPr lang="en-US" altLang="ko-KR">
                <a:latin typeface="Noto Sans CJK KR"/>
                <a:ea typeface="Noto Sans CJK KR"/>
              </a:rPr>
              <a:t>X</a:t>
            </a:r>
            <a:endParaRPr lang="en-US" altLang="ko-KR">
              <a:latin typeface="Noto Sans CJK KR"/>
              <a:ea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98403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1" y="338709"/>
            <a:ext cx="2369063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Inline Level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2" y="1915582"/>
            <a:ext cx="10858273" cy="7203663"/>
          </a:xfrm>
          <a:prstGeom prst="rect">
            <a:avLst/>
          </a:prstGeom>
          <a:ln w="38100">
            <a:noFill/>
          </a:ln>
        </p:spPr>
      </p:pic>
      <p:sp>
        <p:nvSpPr>
          <p:cNvPr id="22" name=""/>
          <p:cNvSpPr txBox="1"/>
          <p:nvPr/>
        </p:nvSpPr>
        <p:spPr>
          <a:xfrm>
            <a:off x="551302" y="1407582"/>
            <a:ext cx="6988688" cy="36216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콘텐츠의 흐름을 끊지 않고, 요소를 구성하는 태그에 할당된 공간만 차지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79033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1" y="338709"/>
            <a:ext cx="2369063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Inline Level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2" y="1411387"/>
            <a:ext cx="8382000" cy="4714875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745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2" y="338709"/>
            <a:ext cx="1207013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Basic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" name=""/>
          <p:cNvSpPr txBox="1"/>
          <p:nvPr/>
        </p:nvSpPr>
        <p:spPr>
          <a:xfrm>
            <a:off x="551300" y="1407582"/>
            <a:ext cx="4836039" cy="255291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1. &lt;h1&gt; ~ &lt;h6&gt;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제목 콘텐츠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태그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6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단계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&lt;h1&gt;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&lt;h6&gt;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으로 갈수록 글자 크기가 작아짐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한 페이지 당 하나의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&lt;h1&gt;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만 사용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551302" y="4277995"/>
            <a:ext cx="3112013" cy="91037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&lt;hr&gt;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문단 레벨 요소에서 주제 분리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6096000" y="1407582"/>
            <a:ext cx="1492763" cy="90920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&lt;p&gt;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하나의 문단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6096000" y="2634282"/>
            <a:ext cx="6231889" cy="2280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latin typeface="Noto Sans CJK KR"/>
                <a:ea typeface="Noto Sans CJK KR"/>
              </a:rPr>
              <a:t>4.</a:t>
            </a:r>
            <a:r>
              <a:rPr lang="ko-KR" altLang="en-US" b="1">
                <a:latin typeface="Noto Sans CJK KR"/>
                <a:ea typeface="Noto Sans CJK KR"/>
              </a:rPr>
              <a:t> </a:t>
            </a:r>
            <a:r>
              <a:rPr lang="en-US" altLang="ko-KR" b="1">
                <a:latin typeface="Noto Sans CJK KR"/>
                <a:ea typeface="Noto Sans CJK KR"/>
              </a:rPr>
              <a:t>&lt;br&gt;</a:t>
            </a:r>
            <a:endParaRPr lang="en-US" altLang="ko-KR">
              <a:latin typeface="Noto Sans CJK KR"/>
              <a:ea typeface="Noto Sans CJK KR"/>
            </a:endParaRPr>
          </a:p>
          <a:p>
            <a:pPr>
              <a:defRPr/>
            </a:pPr>
            <a:endParaRPr lang="en-US" altLang="ko-KR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 </a:t>
            </a:r>
            <a:r>
              <a:rPr lang="ko-KR" altLang="en-US">
                <a:latin typeface="Noto Sans CJK KR"/>
                <a:ea typeface="Noto Sans CJK KR"/>
              </a:rPr>
              <a:t>줄바꿈</a:t>
            </a:r>
            <a:r>
              <a:rPr lang="en-US" altLang="ko-KR">
                <a:latin typeface="Noto Sans CJK KR"/>
                <a:ea typeface="Noto Sans CJK KR"/>
              </a:rPr>
              <a:t>(</a:t>
            </a:r>
            <a:r>
              <a:rPr lang="ko-KR" altLang="en-US">
                <a:latin typeface="Noto Sans CJK KR"/>
                <a:ea typeface="Noto Sans CJK KR"/>
              </a:rPr>
              <a:t>줄 구분 필요할 때</a:t>
            </a:r>
            <a:r>
              <a:rPr lang="en-US" altLang="ko-KR">
                <a:latin typeface="Noto Sans CJK KR"/>
                <a:ea typeface="Noto Sans CJK KR"/>
              </a:rPr>
              <a:t>)</a:t>
            </a:r>
            <a:endParaRPr lang="en-US" altLang="ko-KR">
              <a:latin typeface="Noto Sans CJK KR"/>
              <a:ea typeface="Noto Sans CJK KR"/>
            </a:endParaRPr>
          </a:p>
          <a:p>
            <a:pPr>
              <a:defRPr/>
            </a:pPr>
            <a:endParaRPr lang="en-US" altLang="ko-KR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</a:t>
            </a:r>
            <a:r>
              <a:rPr lang="ko-KR" altLang="en-US">
                <a:latin typeface="Noto Sans CJK KR"/>
                <a:ea typeface="Noto Sans CJK KR"/>
              </a:rPr>
              <a:t> 문단 사이 여백 두기 위한 용도 </a:t>
            </a:r>
            <a:r>
              <a:rPr lang="en-US" altLang="ko-KR">
                <a:latin typeface="Noto Sans CJK KR"/>
                <a:ea typeface="Noto Sans CJK KR"/>
              </a:rPr>
              <a:t>X</a:t>
            </a:r>
            <a:endParaRPr lang="en-US" altLang="ko-KR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   </a:t>
            </a:r>
            <a:r>
              <a:rPr lang="ko-KR" altLang="en-US">
                <a:latin typeface="Noto Sans CJK KR"/>
                <a:ea typeface="Noto Sans CJK KR"/>
              </a:rPr>
              <a:t>→ </a:t>
            </a:r>
            <a:r>
              <a:rPr lang="en-US" altLang="ko-KR">
                <a:latin typeface="Noto Sans CJK KR"/>
                <a:ea typeface="Noto Sans CJK KR"/>
              </a:rPr>
              <a:t>&lt;p&gt;</a:t>
            </a:r>
            <a:r>
              <a:rPr lang="ko-KR" altLang="en-US">
                <a:latin typeface="Noto Sans CJK KR"/>
                <a:ea typeface="Noto Sans CJK KR"/>
              </a:rPr>
              <a:t> 요소 감싼 후 </a:t>
            </a:r>
            <a:r>
              <a:rPr lang="en-US" altLang="ko-KR">
                <a:latin typeface="Noto Sans CJK KR"/>
                <a:ea typeface="Noto Sans CJK KR"/>
              </a:rPr>
              <a:t>CSS</a:t>
            </a:r>
            <a:r>
              <a:rPr lang="ko-KR" altLang="en-US">
                <a:latin typeface="Noto Sans CJK KR"/>
                <a:ea typeface="Noto Sans CJK KR"/>
              </a:rPr>
              <a:t>에서</a:t>
            </a:r>
            <a:r>
              <a:rPr lang="en-US" altLang="ko-KR">
                <a:latin typeface="Noto Sans CJK KR"/>
                <a:ea typeface="Noto Sans CJK KR"/>
              </a:rPr>
              <a:t> margin</a:t>
            </a:r>
            <a:r>
              <a:rPr lang="ko-KR" altLang="en-US">
                <a:latin typeface="Noto Sans CJK KR"/>
                <a:ea typeface="Noto Sans CJK KR"/>
              </a:rPr>
              <a:t>으로 여백 크기 조절</a:t>
            </a:r>
            <a:endParaRPr lang="ko-KR" altLang="en-US">
              <a:latin typeface="Noto Sans CJK KR"/>
              <a:ea typeface="Noto Sans CJK KR"/>
            </a:endParaRPr>
          </a:p>
          <a:p>
            <a:pPr>
              <a:defRPr/>
            </a:pPr>
            <a:endParaRPr lang="ko-KR" altLang="en-US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</a:t>
            </a:r>
            <a:r>
              <a:rPr lang="ko-KR" altLang="en-US">
                <a:latin typeface="Noto Sans CJK KR"/>
                <a:ea typeface="Noto Sans CJK KR"/>
              </a:rPr>
              <a:t> 구문 콘텐츠</a:t>
            </a:r>
            <a:endParaRPr lang="ko-KR" altLang="en-US">
              <a:latin typeface="Noto Sans CJK KR"/>
              <a:ea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87530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6" y="338709"/>
            <a:ext cx="1616584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강의자료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320" y="1376911"/>
            <a:ext cx="10493650" cy="2052089"/>
          </a:xfrm>
          <a:prstGeom prst="rect">
            <a:avLst/>
          </a:prstGeom>
          <a:ln w="38100">
            <a:noFill/>
          </a:ln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320" y="3799302"/>
            <a:ext cx="10493649" cy="20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02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6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551301" y="338709"/>
            <a:ext cx="892687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&lt;a&gt;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6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" name=""/>
          <p:cNvSpPr txBox="1"/>
          <p:nvPr/>
        </p:nvSpPr>
        <p:spPr>
          <a:xfrm>
            <a:off x="551300" y="1407582"/>
            <a:ext cx="11074915" cy="90508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&lt;a href = “”&gt;: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다른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같은 페이지의 어느 위치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파일 이메일 주소와 그 다른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URL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로 연결할 수 있는 하이퍼링크를 만듦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&lt;a&gt;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안의 콘텐츠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링크 목적지 설명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0" y="2568104"/>
            <a:ext cx="10188823" cy="3703641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7061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2" y="338709"/>
            <a:ext cx="1378463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&lt;img&gt;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"/>
          <p:cNvSpPr txBox="1"/>
          <p:nvPr/>
        </p:nvSpPr>
        <p:spPr>
          <a:xfrm>
            <a:off x="551299" y="1407582"/>
            <a:ext cx="7693540" cy="200998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이미지 안에 문서 삽입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&lt;img src=””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alt=””&gt;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src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필수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포함하고자 하는 이미지로의 경로 결정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·alt: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이미지 텍스트 설명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필수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X,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이미지에 표시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X) =&gt;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접근성 차원에서 매우 유용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9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"/>
          <p:cNvSpPr txBox="1"/>
          <p:nvPr/>
        </p:nvSpPr>
        <p:spPr>
          <a:xfrm>
            <a:off x="551302" y="338709"/>
            <a:ext cx="892688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List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551300" y="1407582"/>
            <a:ext cx="2645290" cy="145753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1. &lt;ol&gt;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정렬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순서 중요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된 목록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보통 숫자 목록으로 표현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551302" y="4277995"/>
            <a:ext cx="2673863" cy="90170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&lt;ul&gt;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비정렬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순서 중요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X)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목록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095998" y="2559612"/>
            <a:ext cx="4787780" cy="173425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&lt;li&gt;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목록의 항목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반드시 정렬 목록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(&lt;ol&gt;),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비정렬 목록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(&lt;ul&gt;),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혹은 메뉴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(&lt;menu&gt;)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안에 위치해야 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6590" y="1407582"/>
            <a:ext cx="1900161" cy="1409108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5165" y="4277995"/>
            <a:ext cx="1871586" cy="2066157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1106" y="243564"/>
            <a:ext cx="10249788" cy="63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5" name=""/>
          <p:cNvSpPr txBox="1"/>
          <p:nvPr/>
        </p:nvSpPr>
        <p:spPr>
          <a:xfrm>
            <a:off x="551302" y="338709"/>
            <a:ext cx="1245113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Noto Sans CJK KR"/>
                <a:ea typeface="Noto Sans CJK KR"/>
                <a:cs typeface="맑은 고딕"/>
              </a:rPr>
              <a:t>&lt;div&gt;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ff0000"/>
              </a:solidFill>
              <a:latin typeface="Noto Sans CJK KR"/>
              <a:ea typeface="Noto Sans CJK KR"/>
              <a:cs typeface="맑은 고딕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551298" y="1407582"/>
            <a:ext cx="4893192" cy="145753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플로우 콘텐츠를 위한 통용 컨테이너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·CSS로 꾸미기 전에는 콘텐츠 / 레이아웃에 영향 X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대표적인 블록 레벨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84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298" y="338709"/>
            <a:ext cx="2797691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Semantaic tag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"/>
          <p:cNvSpPr txBox="1"/>
          <p:nvPr/>
        </p:nvSpPr>
        <p:spPr>
          <a:xfrm>
            <a:off x="551300" y="1407582"/>
            <a:ext cx="3559690" cy="36216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semantic: a.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의미의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의미론적인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9" y="2051659"/>
            <a:ext cx="7445385" cy="39017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8219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298" y="338709"/>
            <a:ext cx="2797691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Semantaic tag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8" y="1407582"/>
            <a:ext cx="9845893" cy="46257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905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1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0" y="338709"/>
            <a:ext cx="1559439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&lt;span&gt;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"/>
          <p:cNvSpPr txBox="1"/>
          <p:nvPr/>
        </p:nvSpPr>
        <p:spPr>
          <a:xfrm>
            <a:off x="551300" y="1407582"/>
            <a:ext cx="5207515" cy="200998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구문 콘텐츠 위한 통용 인라인 컨테이너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본질적으로는 아무것도 나타냄 X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어떤 특성의 값을 서로 공유하는 요소를 묶을 때 사용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대표적인 인라인 요소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3865" y="3695290"/>
            <a:ext cx="11164267" cy="26443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1899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6" y="338709"/>
            <a:ext cx="3254884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참고 사이트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유튜버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"/>
          <p:cNvSpPr txBox="1"/>
          <p:nvPr/>
        </p:nvSpPr>
        <p:spPr>
          <a:xfrm>
            <a:off x="551306" y="2267141"/>
            <a:ext cx="10455784" cy="36618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mdn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	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https://developer.mozilla.org/ko/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		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공식 사이트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551305" y="2847975"/>
            <a:ext cx="9779510" cy="36637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WS3 Schools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hlinkClick r:id="rId3"/>
              </a:rPr>
              <a:t>https://www.w3schools.com/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			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실습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551306" y="3429000"/>
            <a:ext cx="1002715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TCP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School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hlinkClick r:id="rId4"/>
              </a:rPr>
              <a:t>http://www.tcpschool.com/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			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한국어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551306" y="4585947"/>
            <a:ext cx="10455784" cy="36514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stack overflow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  <a:hlinkClick r:id="rId5"/>
              </a:rPr>
              <a:t>https://stackoverflow.com/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				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지식인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ea typeface="Noto Sans CJK KR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551306" y="4005114"/>
            <a:ext cx="9922384" cy="365379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js bin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	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  <a:hlinkClick r:id="rId6"/>
              </a:rPr>
              <a:t>https://jsbin.com/?html,css,js,console,output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 		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editor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ea typeface="Noto Sans CJK KR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551306" y="5166549"/>
            <a:ext cx="10455784" cy="36557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유튜버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			드림코딩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 얄팍한 코딩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 조코딩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 생활코딩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Noto Sans CJK KR"/>
              </a:rPr>
              <a:t> 노마드 코더 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ea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64856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0" y="338709"/>
            <a:ext cx="1940440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&lt;button&gt;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"/>
          <p:cNvSpPr txBox="1"/>
          <p:nvPr/>
        </p:nvSpPr>
        <p:spPr>
          <a:xfrm>
            <a:off x="551296" y="1407580"/>
            <a:ext cx="5683768" cy="310536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1.  클릭 가능한 버튼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_self, _blank, _parent, _top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3. name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버튼명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제출할 때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버튼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value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특성과 함께 양식 데이터 일부 구성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value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버튼 초기값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제출할 때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name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특성과 함께 양식 데이터 일부 구성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786362" y="1545693"/>
            <a:ext cx="5405638" cy="282913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5. type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버튼의 행동 양식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reset: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모든 컨트롤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-&gt;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초기값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button: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클릭했을 때 아무것도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X, 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                  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Clinet -connection-&gt; script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submit: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양식 데이터 제출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&lt;input&gt;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요소보다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스타일 적용 수월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&lt;input&gt;: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value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특성에 텍스트 값밖에 지정 못함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&lt;button&gt;: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복잡한 렌더딩도 가능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0327" y="1695299"/>
            <a:ext cx="8611346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1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0" y="338709"/>
            <a:ext cx="1511815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&lt;form&gt;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"/>
          <p:cNvSpPr txBox="1"/>
          <p:nvPr/>
        </p:nvSpPr>
        <p:spPr>
          <a:xfrm>
            <a:off x="551300" y="1407582"/>
            <a:ext cx="5359915" cy="200998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1. &lt;input&gt;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사용자의 데이터를 받을 수 있는 대화형 컨트롤 생성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다양한 종류의 입력 데이터 유형과 컨트롤 위젯이 존재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유형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 속성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551300" y="3834920"/>
            <a:ext cx="5359915" cy="2011525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2. &lt;label&gt;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사용자 인터페이스 항목의 설명을 나타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다양한 종류의 입력 데이터 유형과 컨트롤 위젯이 존재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hlinkClick r:id="rId3"/>
              </a:rPr>
              <a:t>유형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hlinkClick r:id="rId3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hlinkClick r:id="rId3"/>
              </a:rPr>
              <a:t> 속성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832083" y="1407582"/>
            <a:ext cx="5359916" cy="173376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3. &lt;form&gt;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정보를 제출하기 위한 대화형 컨트롤을 포함하는                          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문서 구획 나타냄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method: get(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노출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), post(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노출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X)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56948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551299" y="338709"/>
            <a:ext cx="1597540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&lt;input&gt;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3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9" y="1407582"/>
            <a:ext cx="3280914" cy="45495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5418" y="1407582"/>
            <a:ext cx="4153260" cy="461812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5418" y="1394453"/>
            <a:ext cx="5804736" cy="46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551300" y="338709"/>
            <a:ext cx="1530865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&lt;label&gt;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6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81500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6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299" y="338709"/>
            <a:ext cx="1597540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&lt;input&gt;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0" y="1407582"/>
            <a:ext cx="4772094" cy="3855349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743" y="3215621"/>
            <a:ext cx="11554514" cy="773061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63815" y="3314690"/>
            <a:ext cx="8064368" cy="546119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69042" y="3268966"/>
            <a:ext cx="6453915" cy="5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0" y="338709"/>
            <a:ext cx="1226065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Do it!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"/>
          <p:cNvSpPr txBox="1"/>
          <p:nvPr/>
        </p:nvSpPr>
        <p:spPr>
          <a:xfrm>
            <a:off x="551299" y="1407582"/>
            <a:ext cx="7779266" cy="173376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지금까지 배운 태그들로 웹 페이지 만들기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&lt;h1&gt; ~ &lt;h6&gt;, &lt;div&gt;, &lt;span&gt;, &lt;a&gt;, &lt;p&gt;, &lt;ol&gt;, &lt;ul&gt;, &lt;li&gt;, &lt;form&gt;, &lt;input&gt;, 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&lt;label&gt;, &lt;hr&gt;, &lt;br&gt;, &lt;button&gt;,&lt;img&gt;,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semantic tags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이외에 다른 태그들을 추가해서 구성해도 좋음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364363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8502" y="4251734"/>
            <a:ext cx="5273497" cy="260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94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5" y="338709"/>
            <a:ext cx="1730884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VS Code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"/>
          <p:cNvSpPr txBox="1"/>
          <p:nvPr/>
        </p:nvSpPr>
        <p:spPr>
          <a:xfrm>
            <a:off x="551302" y="1407582"/>
            <a:ext cx="1969012" cy="36216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소스 코드 편집기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6" y="1910503"/>
            <a:ext cx="8288209" cy="4662117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10099" y="0"/>
            <a:ext cx="12191999" cy="6858000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" y="0"/>
            <a:ext cx="12192000" cy="6858000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551304" y="338709"/>
            <a:ext cx="3826385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VS Code Extensions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cxnSp>
        <p:nvCxnSpPr>
          <p:cNvPr id="6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5" y="1411387"/>
            <a:ext cx="9186334" cy="511667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6571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551302" y="338709"/>
            <a:ext cx="3940688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Keyboard Shortcuts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cxnSp>
        <p:nvCxnSpPr>
          <p:cNvPr id="6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7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51302" y="1411387"/>
            <a:ext cx="9186188" cy="5116599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302" y="1411387"/>
            <a:ext cx="9186188" cy="51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0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0" y="1097523"/>
            <a:ext cx="4743096" cy="466319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?</a:t>
            </a:r>
            <a:endParaRPr xmlns:mc="http://schemas.openxmlformats.org/markup-compatibility/2006" xmlns:hp="http://schemas.haansoft.com/office/presentation/8.0" kumimoji="0" lang="en-US" altLang="ko-KR" sz="30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6096000" y="1379782"/>
            <a:ext cx="2321119" cy="5423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HTML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6095998" y="2114902"/>
            <a:ext cx="5885816" cy="36458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xmlns:mc="http://schemas.openxmlformats.org/markup-compatibility/2006" xmlns:hp="http://schemas.haansoft.com/office/presentation/8.0" kumimoji="0" lang="en-US" altLang="ko-KR" sz="1800" i="0" u="none" strike="noStrike" kern="1200" cap="none" spc="0" normalizeH="0" baseline="0" mc:Ignorable="hp" hp:hslEmbossed="0">
                <a:solidFill>
                  <a:srgbClr val="ff0000"/>
                </a:solidFill>
                <a:latin typeface="Noto Sans CJK KR"/>
                <a:ea typeface="Noto Sans CJK KR"/>
              </a:rPr>
              <a:t>HyperText Markup Language</a:t>
            </a:r>
            <a:endParaRPr xmlns:mc="http://schemas.openxmlformats.org/markup-compatibility/2006" xmlns:hp="http://schemas.haansoft.com/office/presentation/8.0" kumimoji="0" lang="en-US" altLang="ko-KR" sz="1800" i="0" u="none" strike="noStrike" kern="1200" cap="none" spc="0" normalizeH="0" baseline="0" mc:Ignorable="hp" hp:hslEmbossed="0">
              <a:solidFill>
                <a:srgbClr val="ff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웹을 이루는 가장 기초적인 구성 요소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웹 콘텐츠의 의미와 구조를 정의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하는 마크업 언어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프로그래밍 언어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X)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 Hyper text: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웹 페이지를 다른 페이지로 연결하는 링크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i="0" u="none" strike="noStrike" kern="1200" cap="none" spc="0" normalizeH="0" baseline="0" mc:Ignorable="hp" hp:hslEmbossed="0">
                <a:solidFill>
                  <a:srgbClr val="ff0000"/>
                </a:solidFill>
                <a:latin typeface="Noto Sans CJK KR"/>
                <a:ea typeface="Noto Sans CJK KR"/>
              </a:rPr>
              <a:t>태그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를 사용해서 문서의 다른 텍스트와 구분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Noto Sans CJK KR"/>
                <a:ea typeface="Noto Sans CJK KR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i="0" u="none" strike="noStrike" kern="1200" cap="none" spc="0" normalizeH="0" baseline="0" mc:Ignorable="hp" hp:hslEmbossed="0">
                <a:solidFill>
                  <a:srgbClr val="ff0000"/>
                </a:solidFill>
                <a:latin typeface="Noto Sans CJK KR"/>
                <a:ea typeface="Noto Sans CJK KR"/>
              </a:rPr>
              <a:t>정적</a:t>
            </a:r>
            <a:r>
              <a:rPr xmlns:mc="http://schemas.openxmlformats.org/markup-compatibility/2006" xmlns:hp="http://schemas.haansoft.com/office/presentation/8.0" kumimoji="0" lang="ko-KR" altLang="en-US" sz="1800" i="0" u="none" strike="noStrike" kern="1200" cap="none" spc="0" normalizeH="0" baseline="0" mc:Ignorable="hp" hp:hslEmbossed="0">
                <a:solidFill>
                  <a:schemeClr val="tx1"/>
                </a:solidFill>
                <a:latin typeface="Noto Sans CJK KR"/>
                <a:ea typeface="Noto Sans CJK KR"/>
              </a:rPr>
              <a:t> 페이지</a:t>
            </a:r>
            <a:r>
              <a:rPr xmlns:mc="http://schemas.openxmlformats.org/markup-compatibility/2006" xmlns:hp="http://schemas.haansoft.com/office/presentation/8.0" kumimoji="0" lang="en-US" altLang="ko-KR" sz="1800" i="0" u="none" strike="noStrike" kern="1200" cap="none" spc="0" normalizeH="0" baseline="0" mc:Ignorable="hp" hp:hslEmbossed="0">
                <a:solidFill>
                  <a:schemeClr val="tx1"/>
                </a:solidFill>
                <a:latin typeface="Noto Sans CJK KR"/>
                <a:ea typeface="Noto Sans CJK KR"/>
              </a:rPr>
              <a:t>(웹 서버에 이미 저장된 파일</a:t>
            </a:r>
            <a:r>
              <a:rPr xmlns:mc="http://schemas.openxmlformats.org/markup-compatibility/2006" xmlns:hp="http://schemas.haansoft.com/office/presentation/8.0" kumimoji="0" lang="ko-KR" altLang="en-US" sz="1800" i="0" u="none" strike="noStrike" kern="1200" cap="none" spc="0" normalizeH="0" baseline="0" mc:Ignorable="hp" hp:hslEmbossed="0">
                <a:solidFill>
                  <a:schemeClr val="tx1"/>
                </a:solidFill>
                <a:latin typeface="Noto Sans CJK KR"/>
                <a:ea typeface="Noto Sans CJK KR"/>
              </a:rPr>
              <a:t>을 클라이언트에게 전송</a:t>
            </a:r>
            <a:r>
              <a:rPr xmlns:mc="http://schemas.openxmlformats.org/markup-compatibility/2006" xmlns:hp="http://schemas.haansoft.com/office/presentation/8.0" kumimoji="0" lang="en-US" altLang="ko-KR" sz="1800" i="0" u="none" strike="noStrike" kern="1200" cap="none" spc="0" normalizeH="0" baseline="0" mc:Ignorable="hp" hp:hslEmbossed="0">
                <a:solidFill>
                  <a:schemeClr val="tx1"/>
                </a:solidFill>
                <a:latin typeface="Noto Sans CJK KR"/>
                <a:ea typeface="Noto Sans CJK KR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800" i="0" u="none" strike="noStrike" kern="1200" cap="none" spc="0" normalizeH="0" baseline="0" mc:Ignorable="hp" hp:hslEmbossed="0">
              <a:solidFill>
                <a:schemeClr val="tx1"/>
              </a:solidFill>
              <a:latin typeface="Noto Sans CJK KR"/>
              <a:ea typeface="Noto Sans CJK KR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551304" y="338709"/>
            <a:ext cx="1464186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HTML?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8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9" name=""/>
          <p:cNvSpPr txBox="1"/>
          <p:nvPr/>
        </p:nvSpPr>
        <p:spPr>
          <a:xfrm>
            <a:off x="10728324" y="6159288"/>
            <a:ext cx="783591" cy="23960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>
                <a:latin typeface="Noto Sans CJK KR"/>
                <a:ea typeface="Noto Sans CJK KR"/>
              </a:rPr>
              <a:t>출처</a:t>
            </a:r>
            <a:r>
              <a:rPr lang="en-US" altLang="ko-KR" sz="1000">
                <a:latin typeface="Noto Sans CJK KR"/>
                <a:ea typeface="Noto Sans CJK KR"/>
              </a:rPr>
              <a:t>: mdn</a:t>
            </a:r>
            <a:endParaRPr lang="en-US" altLang="ko-KR" sz="1000">
              <a:latin typeface="Noto Sans CJK KR"/>
              <a:ea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72113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3" y="338709"/>
            <a:ext cx="2940562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HTML Element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" name=""/>
          <p:cNvSpPr txBox="1"/>
          <p:nvPr/>
        </p:nvSpPr>
        <p:spPr>
          <a:xfrm>
            <a:off x="10728324" y="6159288"/>
            <a:ext cx="783591" cy="23960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출처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: mdn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2081212" y="1630890"/>
            <a:ext cx="1220153" cy="4150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>
                <a:latin typeface="Noto Sans CJK KR"/>
                <a:ea typeface="Noto Sans CJK KR"/>
              </a:rPr>
              <a:t>Markup</a:t>
            </a:r>
            <a:endParaRPr lang="en-US" altLang="ko-KR" sz="2100" b="1">
              <a:latin typeface="Noto Sans CJK KR"/>
              <a:ea typeface="Noto Sans CJK KR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68819" y="2373538"/>
            <a:ext cx="4854360" cy="211092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5987" y="2214562"/>
            <a:ext cx="7820024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94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51303" y="338709"/>
            <a:ext cx="3073912" cy="54521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HTML Attribute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  <a:cs typeface="맑은 고딕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68819" y="2373538"/>
            <a:ext cx="4854360" cy="2110922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0090" y="2686050"/>
            <a:ext cx="10751820" cy="1485900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662940" y="1963751"/>
            <a:ext cx="1412239" cy="40978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100" b="1">
                <a:latin typeface="Noto Sans CJK KR"/>
                <a:ea typeface="Noto Sans CJK KR"/>
              </a:rPr>
              <a:t>Attribute</a:t>
            </a:r>
            <a:endParaRPr lang="en-US" altLang="ko-KR" sz="2100" b="1">
              <a:latin typeface="Noto Sans CJK KR"/>
              <a:ea typeface="Noto Sans CJK KR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10728324" y="6159288"/>
            <a:ext cx="783591" cy="23960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출처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"/>
                <a:ea typeface="Noto Sans CJK KR"/>
              </a:rPr>
              <a:t>: mdn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48595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570</ep:Words>
  <ep:PresentationFormat>화면 슬라이드 쇼(4:3)</ep:PresentationFormat>
  <ep:Paragraphs>187</ep:Paragraphs>
  <ep:Slides>36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2023-02-04T07:29:49.651</dcterms:created>
  <dc:creator>User</dc:creator>
  <cp:lastModifiedBy>User</cp:lastModifiedBy>
  <dcterms:modified xsi:type="dcterms:W3CDTF">2023-03-12T10:36:21.398</dcterms:modified>
  <cp:revision>464</cp:revision>
  <cp:version>12.0.0.893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